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1E23C3-59EA-4EE0-B6A3-5A5A3D7275B5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3442A2-BC2E-4DCC-9B0F-ABCA25BD9C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Focus Question – Angle of Elevation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Winnie wants to know the height of the flagpole outside of her school.  Use the given information to find this height.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13577"/>
            <a:ext cx="6934200" cy="368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955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Practice Problems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5029200"/>
              </a:xfrm>
            </p:spPr>
            <p:txBody>
              <a:bodyPr>
                <a:normAutofit/>
              </a:bodyPr>
              <a:lstStyle/>
              <a:p>
                <a:pPr marL="36576" indent="0">
                  <a:buNone/>
                </a:pPr>
                <a:r>
                  <a:rPr lang="en-US" dirty="0" smtClean="0"/>
                  <a:t>Use the given information to find the area of a sector of a circle.  </a:t>
                </a:r>
                <a:r>
                  <a:rPr lang="en-US" dirty="0" smtClean="0"/>
                  <a:t>(</a:t>
                </a:r>
                <a:r>
                  <a:rPr lang="en-US" dirty="0"/>
                  <a:t>R</a:t>
                </a:r>
                <a:r>
                  <a:rPr lang="en-US" dirty="0" smtClean="0"/>
                  <a:t>ound </a:t>
                </a:r>
                <a:r>
                  <a:rPr lang="en-US" dirty="0" smtClean="0"/>
                  <a:t>answers to the nearest tenth.)</a:t>
                </a:r>
              </a:p>
              <a:p>
                <a:pPr marL="36576" indent="0">
                  <a:buNone/>
                </a:pPr>
                <a:endParaRPr lang="en-US" dirty="0" smtClean="0"/>
              </a:p>
              <a:p>
                <a:r>
                  <a:rPr lang="en-US" sz="2800" dirty="0" smtClean="0"/>
                  <a:t>Radius of 13m and angle measure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45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dirty="0" smtClean="0"/>
                  <a:t> (Use 3.14 for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800" dirty="0" smtClean="0"/>
                  <a:t>.)</a:t>
                </a:r>
                <a:endParaRPr lang="en-US" sz="2800" dirty="0" smtClean="0"/>
              </a:p>
              <a:p>
                <a:r>
                  <a:rPr lang="en-US" sz="2800" dirty="0" smtClean="0"/>
                  <a:t>Radius of 32in. and angle measure of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  <a:ea typeface="Cambria Math"/>
                      </a:rPr>
                      <m:t>120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dirty="0" smtClean="0"/>
                  <a:t>  (Use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800" dirty="0" smtClean="0"/>
                  <a:t>.)</a:t>
                </a:r>
                <a:endParaRPr lang="en-US" sz="2800" dirty="0" smtClean="0"/>
              </a:p>
              <a:p>
                <a:r>
                  <a:rPr lang="en-US" sz="2800" dirty="0" smtClean="0"/>
                  <a:t>Diameter of 16yd. </a:t>
                </a:r>
                <a:r>
                  <a:rPr lang="en-US" sz="2800" dirty="0"/>
                  <a:t>a</a:t>
                </a:r>
                <a:r>
                  <a:rPr lang="en-US" sz="2800" dirty="0" smtClean="0"/>
                  <a:t>nd angle measure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latin typeface="Cambria Math"/>
                      </a:rPr>
                      <m:t>0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dirty="0" smtClean="0"/>
                  <a:t>  (Solve in terms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800" dirty="0" smtClean="0"/>
                  <a:t>.)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5029200"/>
              </a:xfrm>
              <a:blipFill rotWithShape="1">
                <a:blip r:embed="rId2"/>
                <a:stretch>
                  <a:fillRect l="-1360" t="-1576" r="-2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28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Even More Practice Problems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144000" cy="5029200"/>
              </a:xfrm>
            </p:spPr>
            <p:txBody>
              <a:bodyPr>
                <a:normAutofit/>
              </a:bodyPr>
              <a:lstStyle/>
              <a:p>
                <a:pPr marL="36576" indent="0">
                  <a:buNone/>
                </a:pPr>
                <a:r>
                  <a:rPr lang="en-US" dirty="0" smtClean="0"/>
                  <a:t>Find the area of the sector, the angle of the sector, or the radius.</a:t>
                </a:r>
                <a:r>
                  <a:rPr lang="en-US" dirty="0"/>
                  <a:t>  (Use 3.14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.)</a:t>
                </a:r>
                <a:endParaRPr lang="en-US" dirty="0"/>
              </a:p>
              <a:p>
                <a:pPr marL="36576" indent="0">
                  <a:buNone/>
                </a:pPr>
                <a:endParaRPr lang="en-US" dirty="0" smtClean="0"/>
              </a:p>
              <a:p>
                <a:pPr marL="36576" indent="0">
                  <a:buNone/>
                </a:pPr>
                <a:endParaRPr lang="en-US" sz="2000" dirty="0" smtClean="0"/>
              </a:p>
              <a:p>
                <a:pPr marL="36576" indent="0">
                  <a:buNone/>
                </a:pPr>
                <a:r>
                  <a:rPr lang="en-US" sz="2000" dirty="0" smtClean="0"/>
                  <a:t>				</a:t>
                </a:r>
                <a:r>
                  <a:rPr lang="en-US" sz="2000" dirty="0" smtClean="0"/>
                  <a:t>       8 </a:t>
                </a:r>
                <a:r>
                  <a:rPr lang="en-US" sz="2000" dirty="0" smtClean="0"/>
                  <a:t>cm</a:t>
                </a:r>
                <a:endParaRPr lang="en-US" sz="2000" dirty="0"/>
              </a:p>
              <a:p>
                <a:pPr marL="36576" indent="0">
                  <a:buNone/>
                </a:pPr>
                <a:endParaRPr lang="en-US" dirty="0" smtClean="0"/>
              </a:p>
              <a:p>
                <a:pPr marL="36576" indent="0">
                  <a:buNone/>
                </a:pPr>
                <a:r>
                  <a:rPr lang="en-US" sz="2000" dirty="0" smtClean="0"/>
                  <a:t>					</a:t>
                </a:r>
              </a:p>
              <a:p>
                <a:pPr marL="36576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			    	  </a:t>
                </a:r>
                <a:r>
                  <a:rPr lang="en-US" sz="2000" dirty="0" smtClean="0"/>
                  <a:t>Area of sector </a:t>
                </a:r>
                <a:r>
                  <a:rPr lang="en-US" sz="2000" dirty="0" smtClean="0"/>
                  <a:t>= 113.49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36576" indent="0">
                  <a:buNone/>
                </a:pPr>
                <a:endParaRPr lang="en-US" sz="2000" dirty="0"/>
              </a:p>
              <a:p>
                <a:pPr marL="36576" indent="0">
                  <a:buNone/>
                </a:pPr>
                <a:endParaRPr lang="en-US" sz="2000" dirty="0" smtClean="0"/>
              </a:p>
              <a:p>
                <a:pPr marL="36576" indent="0">
                  <a:buNone/>
                </a:pPr>
                <a:endParaRPr lang="en-US" sz="2000" dirty="0"/>
              </a:p>
              <a:p>
                <a:pPr marL="36576" indent="0">
                  <a:buNone/>
                </a:pPr>
                <a:r>
                  <a:rPr lang="en-US" sz="2000" dirty="0" smtClean="0"/>
                  <a:t>		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          </a:t>
                </a:r>
                <a:r>
                  <a:rPr lang="en-US" sz="2000" dirty="0" smtClean="0"/>
                  <a:t>Area of Sector </a:t>
                </a:r>
                <a:r>
                  <a:rPr lang="en-US" sz="2000" dirty="0" smtClean="0"/>
                  <a:t>= 22.33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144000" cy="5029200"/>
              </a:xfrm>
              <a:blipFill rotWithShape="1">
                <a:blip r:embed="rId2"/>
                <a:stretch>
                  <a:fillRect l="-1133" t="-1576" b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798"/>
            <a:ext cx="2209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24578"/>
            <a:ext cx="2743200" cy="248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419600" y="3738562"/>
            <a:ext cx="152400" cy="7572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9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Application Problem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After some deliberation, Amber made her pizza in a pan with a radius of 9 inches. She then cut the pizza into 8 equally sized slices.  Her friends and                           her ate 5 of the pizza                          slices.  What is the area                               covered by the					   remaining pizza?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5" t="5389" r="14057"/>
          <a:stretch/>
        </p:blipFill>
        <p:spPr bwMode="auto">
          <a:xfrm>
            <a:off x="4724400" y="3124199"/>
            <a:ext cx="2895600" cy="278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0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Lesson Objective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 be able to find the area of a circle, or its radius or diameter if the area is provided.  Also, to be able to find the area of a sector of a circle, or its degree measure, radius or diameter if the area of a sector is provided.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8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Geometry 11.5 – Areas of Circles and Sectors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u="sng" dirty="0" smtClean="0"/>
              <a:t>Area of a Circle:</a:t>
            </a:r>
          </a:p>
          <a:p>
            <a:pPr marL="36576" indent="0">
              <a:buNone/>
            </a:pPr>
            <a:r>
              <a:rPr lang="en-US" sz="2000" dirty="0" smtClean="0"/>
              <a:t>							      </a:t>
            </a:r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694611" y="1828800"/>
            <a:ext cx="3657600" cy="3657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flipH="1">
            <a:off x="5523411" y="2364443"/>
            <a:ext cx="1293157" cy="12931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477000" y="2743200"/>
            <a:ext cx="875211" cy="152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88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Practice Problems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" indent="0">
                  <a:buNone/>
                </a:pPr>
                <a:r>
                  <a:rPr lang="en-US" dirty="0" smtClean="0"/>
                  <a:t>Find the area or the diameter of the circles below. (Be exact 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, round to tenths.)</a:t>
                </a:r>
              </a:p>
              <a:p>
                <a:pPr marL="36576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		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𝐴</m:t>
                    </m:r>
                    <m:r>
                      <a:rPr lang="en-US" sz="2000" i="1" smtClean="0">
                        <a:latin typeface="Cambria Math"/>
                      </a:rPr>
                      <m:t>=80 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36576" indent="0">
                  <a:buNone/>
                </a:pPr>
                <a:endParaRPr lang="en-US" sz="2000" dirty="0"/>
              </a:p>
              <a:p>
                <a:pPr marL="36576" indent="0">
                  <a:buNone/>
                </a:pPr>
                <a:endParaRPr lang="en-US" sz="2000" dirty="0" smtClean="0"/>
              </a:p>
              <a:p>
                <a:pPr marL="36576" indent="0">
                  <a:buNone/>
                </a:pPr>
                <a:endParaRPr lang="en-US" sz="2000" dirty="0" smtClean="0"/>
              </a:p>
              <a:p>
                <a:pPr marL="36576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	9 ft.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8" t="-1752" r="-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955766" y="2590800"/>
            <a:ext cx="2286000" cy="2286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5"/>
          </p:cNvCxnSpPr>
          <p:nvPr/>
        </p:nvCxnSpPr>
        <p:spPr>
          <a:xfrm flipH="1" flipV="1">
            <a:off x="2098766" y="3733800"/>
            <a:ext cx="808223" cy="8082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201194" y="2590800"/>
            <a:ext cx="2286000" cy="228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502877" y="4137911"/>
            <a:ext cx="738889" cy="12928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59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Another Practice Problem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" indent="0">
                  <a:buNone/>
                </a:pPr>
                <a:r>
                  <a:rPr lang="en-US" dirty="0" smtClean="0"/>
                  <a:t>Find the area in terms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36576" indent="0">
                  <a:buNone/>
                </a:pPr>
                <a:endParaRPr lang="en-US" dirty="0"/>
              </a:p>
              <a:p>
                <a:pPr marL="36576" indent="0">
                  <a:buNone/>
                </a:pPr>
                <a:endParaRPr lang="en-US" dirty="0" smtClean="0"/>
              </a:p>
              <a:p>
                <a:pPr marL="36576" indent="0">
                  <a:buNone/>
                </a:pPr>
                <a:endParaRPr lang="en-US" sz="2000" dirty="0"/>
              </a:p>
              <a:p>
                <a:pPr marL="36576" indent="0">
                  <a:buNone/>
                </a:pPr>
                <a:r>
                  <a:rPr lang="en-US" sz="2000" dirty="0" smtClean="0"/>
                  <a:t>		     40 yards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810000" y="2225964"/>
            <a:ext cx="3657600" cy="3657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7"/>
            <a:endCxn id="4" idx="3"/>
          </p:cNvCxnSpPr>
          <p:nvPr/>
        </p:nvCxnSpPr>
        <p:spPr>
          <a:xfrm flipH="1">
            <a:off x="4345643" y="2761607"/>
            <a:ext cx="2586314" cy="25863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33800" y="3810000"/>
            <a:ext cx="18288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9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Application Problem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Amber wants to make a pizza in a pizza pan with a radius of 12 inches.  When she makes this pizza, how much area will it cover?</a:t>
            </a:r>
          </a:p>
          <a:p>
            <a:pPr marL="36576" indent="0">
              <a:buNone/>
            </a:pPr>
            <a:endParaRPr lang="en-US" sz="2000" dirty="0"/>
          </a:p>
          <a:p>
            <a:pPr marL="36576" indent="0">
              <a:buNone/>
            </a:pPr>
            <a:endParaRPr lang="en-US" sz="2000" dirty="0" smtClean="0"/>
          </a:p>
          <a:p>
            <a:pPr marL="36576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	12 in.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5" r="19070"/>
          <a:stretch/>
        </p:blipFill>
        <p:spPr bwMode="auto">
          <a:xfrm>
            <a:off x="3200400" y="3200399"/>
            <a:ext cx="2667000" cy="280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533900" y="4191000"/>
            <a:ext cx="1181100" cy="4104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334000" y="4396245"/>
            <a:ext cx="6858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9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Sector of a Circle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What is a sector of a circle?</a:t>
            </a:r>
          </a:p>
          <a:p>
            <a:pPr marL="3657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621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Area of a Sector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" indent="0">
                  <a:buNone/>
                </a:pPr>
                <a:r>
                  <a:rPr lang="en-US" dirty="0" smtClean="0"/>
                  <a:t>Area of sector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𝐴𝑃𝐵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360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36576" indent="0">
                  <a:buNone/>
                </a:pPr>
                <a:endParaRPr lang="en-US" sz="2000" dirty="0"/>
              </a:p>
              <a:p>
                <a:pPr marL="36576" indent="0">
                  <a:buNone/>
                </a:pPr>
                <a:endParaRPr lang="en-US" sz="2400" dirty="0" smtClean="0"/>
              </a:p>
              <a:p>
                <a:pPr marL="36576" indent="0">
                  <a:buNone/>
                </a:pPr>
                <a:r>
                  <a:rPr lang="en-US" sz="2000" dirty="0" smtClean="0"/>
                  <a:t>Note that a sector is a piece			         A</a:t>
                </a:r>
              </a:p>
              <a:p>
                <a:pPr marL="36576" indent="0">
                  <a:buNone/>
                </a:pPr>
                <a:r>
                  <a:rPr lang="en-US" sz="2000" dirty="0" smtClean="0"/>
                  <a:t>of the area of a circle.</a:t>
                </a:r>
                <a:endParaRPr lang="en-US" sz="2000" dirty="0"/>
              </a:p>
              <a:p>
                <a:pPr marL="36576" indent="0">
                  <a:buNone/>
                </a:pPr>
                <a:r>
                  <a:rPr lang="en-US" sz="2000" dirty="0" smtClean="0"/>
                  <a:t>				    P</a:t>
                </a:r>
              </a:p>
              <a:p>
                <a:pPr marL="36576" indent="0">
                  <a:buNone/>
                </a:pPr>
                <a:r>
                  <a:rPr lang="en-US" sz="2000" dirty="0" smtClean="0"/>
                  <a:t>							  B</a:t>
                </a:r>
              </a:p>
              <a:p>
                <a:pPr marL="36576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					  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4724400" y="3429000"/>
            <a:ext cx="2286000" cy="2286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4709165">
            <a:off x="5807216" y="3855226"/>
            <a:ext cx="936025" cy="104609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47295" y="4106089"/>
            <a:ext cx="342900" cy="45720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oon 8"/>
          <p:cNvSpPr/>
          <p:nvPr/>
        </p:nvSpPr>
        <p:spPr>
          <a:xfrm rot="10456642">
            <a:off x="6572068" y="3762524"/>
            <a:ext cx="367110" cy="792618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 rot="7920542">
            <a:off x="6152345" y="3924673"/>
            <a:ext cx="745282" cy="362831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575589">
            <a:off x="6718675" y="4297308"/>
            <a:ext cx="381000" cy="16479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4484555"/>
            <a:ext cx="457200" cy="897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500706">
            <a:off x="6279092" y="3828725"/>
            <a:ext cx="4572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6" idx="0"/>
          </p:cNvCxnSpPr>
          <p:nvPr/>
        </p:nvCxnSpPr>
        <p:spPr>
          <a:xfrm flipV="1">
            <a:off x="5800599" y="3678362"/>
            <a:ext cx="752601" cy="919695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0"/>
            <a:endCxn id="4" idx="6"/>
          </p:cNvCxnSpPr>
          <p:nvPr/>
        </p:nvCxnSpPr>
        <p:spPr>
          <a:xfrm flipV="1">
            <a:off x="5800599" y="4572000"/>
            <a:ext cx="1209801" cy="26057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48200" y="4185104"/>
            <a:ext cx="1152399" cy="3999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647295" y="4598057"/>
            <a:ext cx="453121" cy="27874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773052" y="4550715"/>
            <a:ext cx="66801" cy="686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512164" y="3638244"/>
            <a:ext cx="95555" cy="9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781" y="4542164"/>
            <a:ext cx="85725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6581542" y="3771250"/>
            <a:ext cx="174081" cy="1336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Practice Problems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" indent="0">
                  <a:buNone/>
                </a:pPr>
                <a:r>
                  <a:rPr lang="en-US" dirty="0" smtClean="0"/>
                  <a:t>Find the area of the sector or the missing radius.</a:t>
                </a:r>
                <a:r>
                  <a:rPr lang="en-US" dirty="0"/>
                  <a:t> </a:t>
                </a:r>
                <a:r>
                  <a:rPr lang="en-US" dirty="0" smtClean="0"/>
                  <a:t> (Use 3.14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.)		</a:t>
                </a:r>
              </a:p>
              <a:p>
                <a:pPr marL="36576" indent="0">
                  <a:buNone/>
                </a:pPr>
                <a:endParaRPr lang="en-US" dirty="0"/>
              </a:p>
              <a:p>
                <a:pPr marL="36576" indent="0">
                  <a:buNone/>
                </a:pPr>
                <a:endParaRPr lang="en-US" dirty="0" smtClean="0"/>
              </a:p>
              <a:p>
                <a:pPr marL="36576" indent="0">
                  <a:buNone/>
                </a:pPr>
                <a:endParaRPr lang="en-US" dirty="0"/>
              </a:p>
              <a:p>
                <a:pPr marL="36576" indent="0">
                  <a:buNone/>
                </a:pPr>
                <a:endParaRPr lang="en-US" dirty="0" smtClean="0"/>
              </a:p>
              <a:p>
                <a:pPr marL="36576" indent="0">
                  <a:buNone/>
                </a:pPr>
                <a:endParaRPr lang="en-US" sz="2000" dirty="0"/>
              </a:p>
              <a:p>
                <a:pPr marL="36576" indent="0">
                  <a:buNone/>
                </a:pPr>
                <a:r>
                  <a:rPr lang="en-US" sz="2000" dirty="0" smtClean="0"/>
                  <a:t>				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Area of Sector </a:t>
                </a:r>
                <a:r>
                  <a:rPr lang="en-US" sz="2000" dirty="0" smtClean="0"/>
                  <a:t>= 88.49 sq. yd.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38"/>
          <a:stretch/>
        </p:blipFill>
        <p:spPr bwMode="auto">
          <a:xfrm>
            <a:off x="762000" y="2586182"/>
            <a:ext cx="2514600" cy="251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t1.gstatic.com/images?q=tbn:ANd9GcR38Wb4vOw7Lhwqfj3yjHXprpSOvcDWq-p6AIPP-IZ_0hZcnso3T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15659"/>
            <a:ext cx="2683760" cy="245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7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971</TotalTime>
  <Words>379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Focus Question – Angle of Elevation Problem</vt:lpstr>
      <vt:lpstr>Lesson Objective</vt:lpstr>
      <vt:lpstr>Geometry 11.5 – Areas of Circles and Sectors</vt:lpstr>
      <vt:lpstr>Practice Problems</vt:lpstr>
      <vt:lpstr>Another Practice Problem</vt:lpstr>
      <vt:lpstr>Application Problem</vt:lpstr>
      <vt:lpstr>Sector of a Circle</vt:lpstr>
      <vt:lpstr>Area of a Sector</vt:lpstr>
      <vt:lpstr>Practice Problems</vt:lpstr>
      <vt:lpstr>More Practice Problems</vt:lpstr>
      <vt:lpstr>Even More Practice Problems</vt:lpstr>
      <vt:lpstr>Application Problem</vt:lpstr>
    </vt:vector>
  </TitlesOfParts>
  <Company>Milton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Question</dc:title>
  <dc:creator>jsw02</dc:creator>
  <cp:lastModifiedBy>Barbara A. McAndrew</cp:lastModifiedBy>
  <cp:revision>38</cp:revision>
  <dcterms:created xsi:type="dcterms:W3CDTF">2013-01-31T14:47:44Z</dcterms:created>
  <dcterms:modified xsi:type="dcterms:W3CDTF">2013-03-01T15:43:26Z</dcterms:modified>
</cp:coreProperties>
</file>